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introduce today’s lesson and goal, you may want to ask students to share if they already have any ideas based on the exploration about why oysters are an important part of their ecosystem.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39b5112f1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39b5112f1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39b5112f1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39b5112f1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39b5112f1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39b5112f1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good place to stop and have the students reflect on the engage, explore and explain and list the </a:t>
            </a:r>
            <a:r>
              <a:rPr lang="en"/>
              <a:t>evidence</a:t>
            </a:r>
            <a:r>
              <a:rPr lang="en"/>
              <a:t> they have found to support this claim. You can have them work individually first, then share with a partner, then table group, then whole group. In their discussions, ask them to explain how the </a:t>
            </a:r>
            <a:r>
              <a:rPr lang="en"/>
              <a:t>evidence</a:t>
            </a:r>
            <a:r>
              <a:rPr lang="en"/>
              <a:t> supports the claim. When you reach the evaluate portion of the lesson, you may choose to let students use their notes for </a:t>
            </a:r>
            <a:r>
              <a:rPr lang="en"/>
              <a:t>today</a:t>
            </a:r>
            <a:r>
              <a:rPr lang="en"/>
              <a:t>’s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Throughout the unit students will find additional evidence to support their claim. For example, how oysters filter water and protect the shoreline from erosion. This lesson focuses on oysters as ecosystem engineers.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39b5112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39b5112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to look back over their data and have a group discussion about what the data. Listen for someone to describe one individual species.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539b5112f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539b5112f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organism for the students. You may wish to have them create their own visual vocabulary for the terms.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39b5112f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39b5112f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if anyone found more than one of a certain species. Ask them to share the total population of mud crabs (or any other </a:t>
            </a:r>
            <a:r>
              <a:rPr lang="en"/>
              <a:t>species) in their clump, and then find the population of the entire sample (all groups totals added together). Make the point that population has to do with location and sample size, but sometimes scientists might discuss the population of a species in global terms, especially if that species is threatened or eng=dangered.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39b5112f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39b5112f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what </a:t>
            </a:r>
            <a:r>
              <a:rPr lang="en"/>
              <a:t>species</a:t>
            </a:r>
            <a:r>
              <a:rPr lang="en"/>
              <a:t> made up their oyster reef community, or discuss the different community members found on an oyster reef.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39b5112f1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39b5112f1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to identify some of the abiotic components of the </a:t>
            </a:r>
            <a:r>
              <a:rPr lang="en"/>
              <a:t>oyster</a:t>
            </a:r>
            <a:r>
              <a:rPr lang="en"/>
              <a:t> reef.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39b5112f1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39b5112f1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Understanding the ecological levels of organization is really important because it helps us learn about how living things interact with each other and their environment. These levels, like individuals, populations, communities, and ecosystems, give us a way to study how everything is connected in nature. When we understand these levels, we can see how energy flows, how nutrients are recycled, and how different species depend on each other. This knowledge helps us make smart choices about taking care of the environment and using resources wisely. By understanding ecological levels, we can see how everything in nature is connected and feel a sense of responsibility to protect our planet and its different ecosystems.</a:t>
            </a:r>
            <a:endParaRPr/>
          </a:p>
          <a:p>
            <a:pPr indent="0" lvl="0" marL="0" rtl="0" algn="l">
              <a:spcBef>
                <a:spcPts val="0"/>
              </a:spcBef>
              <a:spcAft>
                <a:spcPts val="0"/>
              </a:spcAft>
              <a:buNone/>
            </a:pPr>
            <a:r>
              <a:rPr lang="en"/>
              <a:t>You may choose to have students draw their own model using data and observations from yesterday’s biodiversity survey.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39b5112f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39b5112f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for kids to </a:t>
            </a:r>
            <a:r>
              <a:rPr lang="en"/>
              <a:t>discuss</a:t>
            </a:r>
            <a:r>
              <a:rPr lang="en"/>
              <a:t> the many different species, and that if one species declines in population, that there are others to fill their role. Predators help keep populations in check, so that there is a balance. This concept will be explored further in the elaborate portion of this lesson.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39b5112f1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39b5112f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sure to point out that the oysters are </a:t>
            </a:r>
            <a:r>
              <a:rPr lang="en"/>
              <a:t>providing</a:t>
            </a:r>
            <a:r>
              <a:rPr lang="en"/>
              <a:t> habitat for many organisms. Because they provide shelter for smaller fish, bigger fish then make their way to the reef.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Lesson 1: Oysters as a Keystone Species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a:t>Lesson 1 Goal: Support the claim above with evidence and reasoning that explains why oysters are an important part of their ecosystem.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Oysters are a </a:t>
            </a:r>
            <a:r>
              <a:rPr b="1" lang="en"/>
              <a:t>keystone species</a:t>
            </a:r>
            <a:r>
              <a:rPr lang="en"/>
              <a:t>, which are organisms that are critical to healthy ecosystems.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
              <a:t>Estuary</a:t>
            </a:r>
            <a:endParaRPr b="1" i="1"/>
          </a:p>
        </p:txBody>
      </p:sp>
      <p:sp>
        <p:nvSpPr>
          <p:cNvPr id="120" name="Google Shape;120;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Oysters are critical to the health of an estuary. </a:t>
            </a:r>
            <a:endParaRPr/>
          </a:p>
          <a:p>
            <a:pPr indent="0" lvl="0" marL="0" rtl="0" algn="l">
              <a:spcBef>
                <a:spcPts val="1200"/>
              </a:spcBef>
              <a:spcAft>
                <a:spcPts val="0"/>
              </a:spcAft>
              <a:buNone/>
            </a:pPr>
            <a:r>
              <a:rPr lang="en"/>
              <a:t>An estuary is an </a:t>
            </a:r>
            <a:r>
              <a:rPr b="1" lang="en"/>
              <a:t>aquatic biome</a:t>
            </a:r>
            <a:r>
              <a:rPr lang="en"/>
              <a:t>, where fresh and saltwater meet. </a:t>
            </a:r>
            <a:endParaRPr/>
          </a:p>
          <a:p>
            <a:pPr indent="0" lvl="0" marL="0" rtl="0" algn="l">
              <a:spcBef>
                <a:spcPts val="1200"/>
              </a:spcBef>
              <a:spcAft>
                <a:spcPts val="0"/>
              </a:spcAft>
              <a:buNone/>
            </a:pPr>
            <a:r>
              <a:rPr lang="en"/>
              <a:t>Biomes consist of multiple habitats found in a geographic area with similar physical characteristics and climate. </a:t>
            </a:r>
            <a:endParaRPr/>
          </a:p>
          <a:p>
            <a:pPr indent="0" lvl="0" marL="0" rtl="0" algn="l">
              <a:spcBef>
                <a:spcPts val="1200"/>
              </a:spcBef>
              <a:spcAft>
                <a:spcPts val="1200"/>
              </a:spcAft>
              <a:buNone/>
            </a:pPr>
            <a:r>
              <a:rPr lang="en"/>
              <a:t>Some of the habitats found in estuaries include oyster reefs, salt </a:t>
            </a:r>
            <a:r>
              <a:rPr lang="en"/>
              <a:t>marsh, mudflats, rivers and sounds.</a:t>
            </a:r>
            <a:endParaRPr/>
          </a:p>
        </p:txBody>
      </p:sp>
      <p:pic>
        <p:nvPicPr>
          <p:cNvPr id="121" name="Google Shape;121;p23"/>
          <p:cNvPicPr preferRelativeResize="0"/>
          <p:nvPr/>
        </p:nvPicPr>
        <p:blipFill>
          <a:blip r:embed="rId3">
            <a:alphaModFix/>
          </a:blip>
          <a:stretch>
            <a:fillRect/>
          </a:stretch>
        </p:blipFill>
        <p:spPr>
          <a:xfrm>
            <a:off x="3309675" y="819763"/>
            <a:ext cx="5719501" cy="3809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are oysters are keystone species?</a:t>
            </a:r>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Create a list of evidence that supports the claim that oysters are a keystone species. </a:t>
            </a:r>
            <a:endParaRPr/>
          </a:p>
          <a:p>
            <a:pPr indent="-342900" lvl="0" marL="457200" rtl="0" algn="l">
              <a:spcBef>
                <a:spcPts val="0"/>
              </a:spcBef>
              <a:spcAft>
                <a:spcPts val="0"/>
              </a:spcAft>
              <a:buSzPts val="1800"/>
              <a:buChar char="●"/>
            </a:pPr>
            <a:r>
              <a:rPr lang="en"/>
              <a:t>First, you will work individually, then you will have an opportunity to discuss your </a:t>
            </a:r>
            <a:r>
              <a:rPr lang="en"/>
              <a:t>responses</a:t>
            </a:r>
            <a:r>
              <a:rPr lang="en"/>
              <a:t> and explain how your evidence supports the claim.</a:t>
            </a:r>
            <a:endParaRPr/>
          </a:p>
          <a:p>
            <a:pPr indent="-342900" lvl="0" marL="457200" rtl="0" algn="l">
              <a:spcBef>
                <a:spcPts val="0"/>
              </a:spcBef>
              <a:spcAft>
                <a:spcPts val="0"/>
              </a:spcAft>
              <a:buSzPts val="1800"/>
              <a:buChar char="●"/>
            </a:pPr>
            <a:r>
              <a:rPr lang="en"/>
              <a:t>At the end of Lesson 1, you will write a paragraph supporting the claim that oysters are a keystone species.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490250" y="450150"/>
            <a:ext cx="63678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Share some of the observations and data you were able to collect when we </a:t>
            </a:r>
            <a:r>
              <a:rPr lang="en"/>
              <a:t>explored the oyster clusters.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
              <a:t>Organism</a:t>
            </a:r>
            <a:endParaRPr b="1" i="1"/>
          </a:p>
        </p:txBody>
      </p:sp>
      <p:sp>
        <p:nvSpPr>
          <p:cNvPr id="66" name="Google Shape;66;p1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Any living thing. </a:t>
            </a:r>
            <a:endParaRPr/>
          </a:p>
          <a:p>
            <a:pPr indent="0" lvl="0" marL="0" rtl="0" algn="l">
              <a:spcBef>
                <a:spcPts val="1200"/>
              </a:spcBef>
              <a:spcAft>
                <a:spcPts val="0"/>
              </a:spcAft>
              <a:buNone/>
            </a:pPr>
            <a:r>
              <a:rPr lang="en"/>
              <a:t>An </a:t>
            </a:r>
            <a:r>
              <a:rPr b="1" i="1" lang="en"/>
              <a:t>individual</a:t>
            </a:r>
            <a:r>
              <a:rPr lang="en"/>
              <a:t> is just one organism.</a:t>
            </a:r>
            <a:endParaRPr/>
          </a:p>
          <a:p>
            <a:pPr indent="0" lvl="0" marL="0" rtl="0" algn="l">
              <a:spcBef>
                <a:spcPts val="1200"/>
              </a:spcBef>
              <a:spcAft>
                <a:spcPts val="0"/>
              </a:spcAft>
              <a:buNone/>
            </a:pPr>
            <a:r>
              <a:rPr lang="en"/>
              <a:t>A </a:t>
            </a:r>
            <a:r>
              <a:rPr b="1" lang="en"/>
              <a:t>species</a:t>
            </a:r>
            <a:r>
              <a:rPr lang="en"/>
              <a:t> is a group of organisms that can reproduce.</a:t>
            </a:r>
            <a:endParaRPr/>
          </a:p>
          <a:p>
            <a:pPr indent="0" lvl="0" marL="0" rtl="0" algn="l">
              <a:spcBef>
                <a:spcPts val="1200"/>
              </a:spcBef>
              <a:spcAft>
                <a:spcPts val="1200"/>
              </a:spcAft>
              <a:buNone/>
            </a:pPr>
            <a:r>
              <a:rPr lang="en"/>
              <a:t>Individual organisms of the same species may have different traits, but are still the same species because they can reproduce. </a:t>
            </a:r>
            <a:endParaRPr/>
          </a:p>
        </p:txBody>
      </p:sp>
      <p:pic>
        <p:nvPicPr>
          <p:cNvPr id="67" name="Google Shape;67;p15"/>
          <p:cNvPicPr preferRelativeResize="0"/>
          <p:nvPr/>
        </p:nvPicPr>
        <p:blipFill>
          <a:blip r:embed="rId3">
            <a:alphaModFix/>
          </a:blip>
          <a:stretch>
            <a:fillRect/>
          </a:stretch>
        </p:blipFill>
        <p:spPr>
          <a:xfrm>
            <a:off x="3272075" y="113775"/>
            <a:ext cx="5719498" cy="4074947"/>
          </a:xfrm>
          <a:prstGeom prst="rect">
            <a:avLst/>
          </a:prstGeom>
          <a:noFill/>
          <a:ln>
            <a:noFill/>
          </a:ln>
        </p:spPr>
      </p:pic>
      <p:sp>
        <p:nvSpPr>
          <p:cNvPr id="68" name="Google Shape;68;p15"/>
          <p:cNvSpPr txBox="1"/>
          <p:nvPr/>
        </p:nvSpPr>
        <p:spPr>
          <a:xfrm>
            <a:off x="4880725" y="4342125"/>
            <a:ext cx="33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Blue Crab, </a:t>
            </a:r>
            <a:r>
              <a:rPr i="1" lang="en"/>
              <a:t>Callinectes sapidus</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
              <a:t>Population</a:t>
            </a:r>
            <a:endParaRPr b="1" i="1"/>
          </a:p>
        </p:txBody>
      </p:sp>
      <p:sp>
        <p:nvSpPr>
          <p:cNvPr id="74" name="Google Shape;74;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group of individual organisms of the same species that live in one area. </a:t>
            </a:r>
            <a:endParaRPr/>
          </a:p>
          <a:p>
            <a:pPr indent="0" lvl="0" marL="0" rtl="0" algn="l">
              <a:spcBef>
                <a:spcPts val="1200"/>
              </a:spcBef>
              <a:spcAft>
                <a:spcPts val="0"/>
              </a:spcAft>
              <a:buNone/>
            </a:pPr>
            <a:r>
              <a:rPr lang="en"/>
              <a:t>Example: The oyster population of the Mud River has increased in the last ten years.</a:t>
            </a:r>
            <a:endParaRPr/>
          </a:p>
          <a:p>
            <a:pPr indent="0" lvl="0" marL="0" rtl="0" algn="l">
              <a:spcBef>
                <a:spcPts val="1200"/>
              </a:spcBef>
              <a:spcAft>
                <a:spcPts val="1200"/>
              </a:spcAft>
              <a:buNone/>
            </a:pPr>
            <a:r>
              <a:rPr lang="en"/>
              <a:t>Example: The oyster population in North America is declining.</a:t>
            </a:r>
            <a:endParaRPr/>
          </a:p>
        </p:txBody>
      </p:sp>
      <p:pic>
        <p:nvPicPr>
          <p:cNvPr id="75" name="Google Shape;75;p16"/>
          <p:cNvPicPr preferRelativeResize="0"/>
          <p:nvPr/>
        </p:nvPicPr>
        <p:blipFill>
          <a:blip r:embed="rId3">
            <a:alphaModFix/>
          </a:blip>
          <a:stretch>
            <a:fillRect/>
          </a:stretch>
        </p:blipFill>
        <p:spPr>
          <a:xfrm>
            <a:off x="5194350" y="693400"/>
            <a:ext cx="1939000" cy="2585325"/>
          </a:xfrm>
          <a:prstGeom prst="rect">
            <a:avLst/>
          </a:prstGeom>
          <a:noFill/>
          <a:ln>
            <a:noFill/>
          </a:ln>
        </p:spPr>
      </p:pic>
      <p:sp>
        <p:nvSpPr>
          <p:cNvPr id="76" name="Google Shape;76;p16"/>
          <p:cNvSpPr txBox="1"/>
          <p:nvPr/>
        </p:nvSpPr>
        <p:spPr>
          <a:xfrm>
            <a:off x="4730550" y="3568700"/>
            <a:ext cx="3446400" cy="9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Sheepshead, </a:t>
            </a:r>
            <a:r>
              <a:rPr i="1" lang="en" sz="1150">
                <a:solidFill>
                  <a:srgbClr val="202124"/>
                </a:solidFill>
                <a:highlight>
                  <a:srgbClr val="FFFFFF"/>
                </a:highlight>
                <a:latin typeface="Roboto"/>
                <a:ea typeface="Roboto"/>
                <a:cs typeface="Roboto"/>
                <a:sym typeface="Roboto"/>
              </a:rPr>
              <a:t>Archosargus probatocephalus</a:t>
            </a:r>
            <a:endParaRPr i="1" sz="1150">
              <a:solidFill>
                <a:srgbClr val="202124"/>
              </a:solidFill>
              <a:highlight>
                <a:srgbClr val="FFFFFF"/>
              </a:highlight>
              <a:latin typeface="Roboto"/>
              <a:ea typeface="Roboto"/>
              <a:cs typeface="Roboto"/>
              <a:sym typeface="Roboto"/>
            </a:endParaRPr>
          </a:p>
          <a:p>
            <a:pPr indent="0" lvl="0" marL="0" rtl="0" algn="l">
              <a:lnSpc>
                <a:spcPct val="157142"/>
              </a:lnSpc>
              <a:spcBef>
                <a:spcPts val="500"/>
              </a:spcBef>
              <a:spcAft>
                <a:spcPts val="0"/>
              </a:spcAft>
              <a:buClr>
                <a:schemeClr val="dk1"/>
              </a:buClr>
              <a:buSzPts val="1100"/>
              <a:buFont typeface="Arial"/>
              <a:buNone/>
            </a:pPr>
            <a:r>
              <a:t/>
            </a:r>
            <a:endParaRPr i="1" sz="115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
              <a:t>Community</a:t>
            </a:r>
            <a:endParaRPr b="1" i="1"/>
          </a:p>
        </p:txBody>
      </p:sp>
      <p:sp>
        <p:nvSpPr>
          <p:cNvPr id="82" name="Google Shape;82;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group of </a:t>
            </a:r>
            <a:r>
              <a:rPr lang="en"/>
              <a:t>populations</a:t>
            </a:r>
            <a:r>
              <a:rPr lang="en"/>
              <a:t> of two or more different species occupying the same area at the same time.</a:t>
            </a:r>
            <a:endParaRPr/>
          </a:p>
        </p:txBody>
      </p:sp>
      <p:pic>
        <p:nvPicPr>
          <p:cNvPr id="83" name="Google Shape;83;p17"/>
          <p:cNvPicPr preferRelativeResize="0"/>
          <p:nvPr/>
        </p:nvPicPr>
        <p:blipFill>
          <a:blip r:embed="rId3">
            <a:alphaModFix/>
          </a:blip>
          <a:stretch>
            <a:fillRect/>
          </a:stretch>
        </p:blipFill>
        <p:spPr>
          <a:xfrm>
            <a:off x="3286525" y="863750"/>
            <a:ext cx="5719500" cy="37052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
              <a:t>Ecosystem</a:t>
            </a:r>
            <a:endParaRPr b="1" i="1"/>
          </a:p>
        </p:txBody>
      </p:sp>
      <p:sp>
        <p:nvSpPr>
          <p:cNvPr id="89" name="Google Shape;89;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All the organisms and their physical environment with which they interact. The </a:t>
            </a:r>
            <a:r>
              <a:rPr b="1" lang="en"/>
              <a:t>biotic</a:t>
            </a:r>
            <a:r>
              <a:rPr lang="en"/>
              <a:t> and </a:t>
            </a:r>
            <a:r>
              <a:rPr b="1" lang="en"/>
              <a:t>abiotic </a:t>
            </a:r>
            <a:r>
              <a:rPr lang="en"/>
              <a:t>components of an ecosystem are linked together through nutrient cycles and energy flows.</a:t>
            </a:r>
            <a:endParaRPr/>
          </a:p>
        </p:txBody>
      </p:sp>
      <p:pic>
        <p:nvPicPr>
          <p:cNvPr id="90" name="Google Shape;90;p18"/>
          <p:cNvPicPr preferRelativeResize="0"/>
          <p:nvPr/>
        </p:nvPicPr>
        <p:blipFill>
          <a:blip r:embed="rId3">
            <a:alphaModFix/>
          </a:blip>
          <a:stretch>
            <a:fillRect/>
          </a:stretch>
        </p:blipFill>
        <p:spPr>
          <a:xfrm>
            <a:off x="3272100" y="778325"/>
            <a:ext cx="5719500" cy="37052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142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Ecological Levels of Organization</a:t>
            </a:r>
            <a:endParaRPr/>
          </a:p>
        </p:txBody>
      </p:sp>
      <p:pic>
        <p:nvPicPr>
          <p:cNvPr id="96" name="Google Shape;96;p19"/>
          <p:cNvPicPr preferRelativeResize="0"/>
          <p:nvPr/>
        </p:nvPicPr>
        <p:blipFill>
          <a:blip r:embed="rId3">
            <a:alphaModFix/>
          </a:blip>
          <a:stretch>
            <a:fillRect/>
          </a:stretch>
        </p:blipFill>
        <p:spPr>
          <a:xfrm>
            <a:off x="2014125" y="789800"/>
            <a:ext cx="5115762" cy="4123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
              <a:t>Biodiversity</a:t>
            </a:r>
            <a:endParaRPr b="1" i="1"/>
          </a:p>
        </p:txBody>
      </p:sp>
      <p:sp>
        <p:nvSpPr>
          <p:cNvPr id="102" name="Google Shape;102;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Variety of life- all the different species you find in one area</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Do you think biodiversity is important to an ecosystem’s </a:t>
            </a:r>
            <a:r>
              <a:rPr b="1" lang="en"/>
              <a:t>resilience</a:t>
            </a:r>
            <a:r>
              <a:rPr lang="en"/>
              <a:t>?</a:t>
            </a:r>
            <a:endParaRPr/>
          </a:p>
          <a:p>
            <a:pPr indent="0" lvl="0" marL="0" rtl="0" algn="l">
              <a:spcBef>
                <a:spcPts val="1200"/>
              </a:spcBef>
              <a:spcAft>
                <a:spcPts val="1200"/>
              </a:spcAft>
              <a:buNone/>
            </a:pPr>
            <a:r>
              <a:rPr lang="en"/>
              <a:t>In science, resilience is the ability of an ecosystem to respond to disturbance by resisting damage and recovering quickly.</a:t>
            </a:r>
            <a:endParaRPr/>
          </a:p>
        </p:txBody>
      </p:sp>
      <p:pic>
        <p:nvPicPr>
          <p:cNvPr id="103" name="Google Shape;103;p20"/>
          <p:cNvPicPr preferRelativeResize="0"/>
          <p:nvPr/>
        </p:nvPicPr>
        <p:blipFill>
          <a:blip r:embed="rId3">
            <a:alphaModFix/>
          </a:blip>
          <a:stretch>
            <a:fillRect/>
          </a:stretch>
        </p:blipFill>
        <p:spPr>
          <a:xfrm>
            <a:off x="3228925" y="863750"/>
            <a:ext cx="5719500" cy="37052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59900" y="164450"/>
            <a:ext cx="8983500" cy="5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What would happen if the oysters were removed from this ecosystem?</a:t>
            </a:r>
            <a:endParaRPr sz="2120"/>
          </a:p>
        </p:txBody>
      </p:sp>
      <p:pic>
        <p:nvPicPr>
          <p:cNvPr id="109" name="Google Shape;109;p21"/>
          <p:cNvPicPr preferRelativeResize="0"/>
          <p:nvPr/>
        </p:nvPicPr>
        <p:blipFill>
          <a:blip r:embed="rId3">
            <a:alphaModFix/>
          </a:blip>
          <a:stretch>
            <a:fillRect/>
          </a:stretch>
        </p:blipFill>
        <p:spPr>
          <a:xfrm>
            <a:off x="1399888" y="780425"/>
            <a:ext cx="6344219" cy="4109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